
<file path=[Content_Types].xml><?xml version="1.0" encoding="utf-8"?>
<Types xmlns="http://schemas.openxmlformats.org/package/2006/content-types">
  <Default Extension="tiff" ContentType="image/tiff"/>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3"/>
  </p:notesMasterIdLst>
  <p:sldIdLst>
    <p:sldId id="859" r:id="rId3"/>
    <p:sldId id="860" r:id="rId4"/>
    <p:sldId id="861" r:id="rId5"/>
    <p:sldId id="862" r:id="rId6"/>
    <p:sldId id="863" r:id="rId7"/>
    <p:sldId id="864" r:id="rId8"/>
    <p:sldId id="865" r:id="rId9"/>
    <p:sldId id="866" r:id="rId10"/>
    <p:sldId id="867" r:id="rId11"/>
    <p:sldId id="868" r:id="rId12"/>
  </p:sldIdLst>
  <p:sldSz cx="12190095"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8F6FD"/>
    <a:srgbClr val="39B97A"/>
    <a:srgbClr val="1EB26A"/>
    <a:srgbClr val="E3F2E7"/>
    <a:srgbClr val="FF0000"/>
    <a:srgbClr val="8DC369"/>
    <a:srgbClr val="009900"/>
    <a:srgbClr val="62812B"/>
    <a:srgbClr val="A0C83C"/>
    <a:srgbClr val="006C4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14" autoAdjust="0"/>
    <p:restoredTop sz="94606" autoAdjust="0"/>
  </p:normalViewPr>
  <p:slideViewPr>
    <p:cSldViewPr showGuides="1">
      <p:cViewPr varScale="1">
        <p:scale>
          <a:sx n="82" d="100"/>
          <a:sy n="82" d="100"/>
        </p:scale>
        <p:origin x="648" y="86"/>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 Type="http://schemas.openxmlformats.org/officeDocument/2006/relationships/slide" Target="slides/slide1.xml"/><Relationship Id="rId2" Type="http://schemas.openxmlformats.org/officeDocument/2006/relationships/theme" Target="theme/theme1.xml"/><Relationship Id="rId16" Type="http://schemas.openxmlformats.org/officeDocument/2006/relationships/tableStyles" Target="tableStyles.xml"/><Relationship Id="rId15" Type="http://schemas.openxmlformats.org/officeDocument/2006/relationships/viewProps" Target="viewProps.xml"/><Relationship Id="rId14" Type="http://schemas.openxmlformats.org/officeDocument/2006/relationships/presProps" Target="presProps.xml"/><Relationship Id="rId13" Type="http://schemas.openxmlformats.org/officeDocument/2006/relationships/notesMaster" Target="notesMasters/notesMaster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endParaRPr lang="zh-CN" altLang="en-US" noProof="0"/>
          </a:p>
          <a:p>
            <a:pPr lvl="1"/>
            <a:r>
              <a:rPr lang="zh-CN" altLang="en-US" noProof="0"/>
              <a:t>第二级</a:t>
            </a:r>
            <a:endParaRPr lang="zh-CN" altLang="en-US" noProof="0"/>
          </a:p>
          <a:p>
            <a:pPr lvl="2"/>
            <a:r>
              <a:rPr lang="zh-CN" altLang="en-US" noProof="0"/>
              <a:t>第三级</a:t>
            </a:r>
            <a:endParaRPr lang="zh-CN" altLang="en-US" noProof="0"/>
          </a:p>
          <a:p>
            <a:pPr lvl="3"/>
            <a:r>
              <a:rPr lang="zh-CN" altLang="en-US" noProof="0"/>
              <a:t>第四级</a:t>
            </a:r>
            <a:endParaRPr lang="zh-CN" altLang="en-US" noProof="0"/>
          </a:p>
          <a:p>
            <a:pPr lvl="4"/>
            <a:r>
              <a:rPr lang="zh-CN" altLang="en-US" noProof="0"/>
              <a:t>第五级</a:t>
            </a:r>
            <a:endParaRPr lang="zh-CN" altLang="en-US" noProof="0"/>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5160"/>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endParaRPr lang="zh-CN" altLang="en-US" dirty="0"/>
          </a:p>
        </p:txBody>
      </p:sp>
      <p:sp>
        <p:nvSpPr>
          <p:cNvPr id="6" name="文本框 5"/>
          <p:cNvSpPr txBox="1"/>
          <p:nvPr userDrawn="1"/>
        </p:nvSpPr>
        <p:spPr>
          <a:xfrm>
            <a:off x="4295006" y="-27384"/>
            <a:ext cx="7632848"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实验班 英语完形填空与阅读理解 九年级</a:t>
            </a:r>
            <a:r>
              <a:rPr lang="en-US" altLang="zh-CN" sz="2000" dirty="0" smtClean="0">
                <a:solidFill>
                  <a:prstClr val="black"/>
                </a:solidFill>
                <a:latin typeface="楷体" panose="02010609060101010101" pitchFamily="49" charset="-122"/>
                <a:ea typeface="楷体" panose="02010609060101010101" pitchFamily="49" charset="-122"/>
              </a:rPr>
              <a:t>+</a:t>
            </a:r>
            <a:r>
              <a:rPr lang="zh-CN" altLang="en-US" sz="2000" dirty="0" smtClean="0">
                <a:solidFill>
                  <a:prstClr val="black"/>
                </a:solidFill>
                <a:latin typeface="楷体" panose="02010609060101010101" pitchFamily="49" charset="-122"/>
                <a:ea typeface="楷体" panose="02010609060101010101" pitchFamily="49" charset="-122"/>
              </a:rPr>
              <a:t>中考</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endParaRPr lang="zh-CN" altLang="en-US" smtClean="0"/>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smtClean="0"/>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6" Type="http://schemas.openxmlformats.org/officeDocument/2006/relationships/slideLayout" Target="../slideLayouts/slideLayout1.xml"/><Relationship Id="rId5" Type="http://schemas.openxmlformats.org/officeDocument/2006/relationships/image" Target="../media/image11.png"/><Relationship Id="rId4" Type="http://schemas.openxmlformats.org/officeDocument/2006/relationships/image" Target="../media/image10.png"/><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image" Target="../media/image7.png"/></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3.png"/><Relationship Id="rId1" Type="http://schemas.openxmlformats.org/officeDocument/2006/relationships/image" Target="../media/image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4.png"/></Relationships>
</file>

<file path=ppt/slides/_rels/slide8.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5.png"/></Relationships>
</file>

<file path=ppt/slides/_rels/slide9.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334327" y="1927107"/>
            <a:ext cx="11523345" cy="1338828"/>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dirty="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第四部分  真题测评篇</a:t>
            </a:r>
            <a:endParaRPr lang="en-US" altLang="zh-CN" sz="5400" dirty="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6" name="文本框 5"/>
          <p:cNvSpPr txBox="1"/>
          <p:nvPr/>
        </p:nvSpPr>
        <p:spPr>
          <a:xfrm>
            <a:off x="334327" y="3223251"/>
            <a:ext cx="11523345" cy="1200329"/>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真题</a:t>
            </a:r>
            <a:r>
              <a:rPr lang="zh-CN" altLang="en-US" sz="4800" b="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训练  </a:t>
            </a:r>
            <a:r>
              <a:rPr lang="en-US" altLang="zh-CN" sz="4800" b="0" dirty="0" smtClean="0">
                <a:solidFill>
                  <a:srgbClr val="000000"/>
                </a:solidFill>
                <a:latin typeface="+mj-lt"/>
                <a:ea typeface="微软雅黑" panose="020B0503020204020204" pitchFamily="34" charset="-122"/>
                <a:cs typeface="微软雅黑" panose="020B0503020204020204" pitchFamily="34" charset="-122"/>
              </a:rPr>
              <a:t>5</a:t>
            </a:r>
            <a:endParaRPr lang="zh-CN" altLang="en-US" sz="4800" b="0" dirty="0">
              <a:solidFill>
                <a:srgbClr val="000000"/>
              </a:solidFill>
              <a:latin typeface="+mj-lt"/>
              <a:ea typeface="微软雅黑" panose="020B0503020204020204" pitchFamily="34" charset="-122"/>
              <a:cs typeface="微软雅黑" panose="020B0503020204020204" pitchFamily="34" charset="-122"/>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内容占位符 1"/>
          <p:cNvSpPr txBox="1"/>
          <p:nvPr/>
        </p:nvSpPr>
        <p:spPr bwMode="auto">
          <a:xfrm>
            <a:off x="360854" y="3472948"/>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a:spcAft>
                <a:spcPts val="0"/>
              </a:spcAft>
            </a:pPr>
            <a:r>
              <a:rPr lang="en-US" altLang="zh-CN" b="1" dirty="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dirty="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篇章结构题。通读全文可知，文章第一段和第二段描述南极的植被面积增长，第三段解释造成植被面积增长的原因是全球气候变暖，第四段和第五段描述南极的植被面积增长对南极的生态造成的重大危害。故选</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2" name="内容占位符 1"/>
          <p:cNvSpPr>
            <a:spLocks noGrp="1"/>
          </p:cNvSpPr>
          <p:nvPr>
            <p:ph idx="1"/>
          </p:nvPr>
        </p:nvSpPr>
        <p:spPr>
          <a:xfrm>
            <a:off x="360854" y="1403456"/>
            <a:ext cx="11485848" cy="1754326"/>
          </a:xfrm>
        </p:spPr>
        <p:txBody>
          <a:bodyPr/>
          <a:lstStyle/>
          <a:p>
            <a:pPr hangingPunct="0">
              <a:spcAft>
                <a:spcPts val="0"/>
              </a:spcAft>
              <a:tabLst>
                <a:tab pos="5019675" algn="l"/>
                <a:tab pos="7019925" algn="l"/>
                <a:tab pos="9631045"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structure</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结构</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of the text is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3134995" algn="l"/>
                <a:tab pos="6633845" algn="l"/>
                <a:tab pos="9631045" algn="l"/>
              </a:tabLst>
            </a:pPr>
            <a:endPar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3134995" algn="l"/>
                <a:tab pos="6633845" algn="l"/>
                <a:tab pos="9631045" algn="l"/>
              </a:tabLst>
            </a:pP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 	C. 	D. </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cx37a.jpg" descr="id:2147508416;FounderCES"/>
          <p:cNvPicPr/>
          <p:nvPr/>
        </p:nvPicPr>
        <p:blipFill>
          <a:blip r:embed="rId1"/>
          <a:stretch>
            <a:fillRect/>
          </a:stretch>
        </p:blipFill>
        <p:spPr>
          <a:xfrm>
            <a:off x="910630" y="2214128"/>
            <a:ext cx="676226" cy="1177769"/>
          </a:xfrm>
          <a:prstGeom prst="rect">
            <a:avLst/>
          </a:prstGeom>
        </p:spPr>
      </p:pic>
      <p:pic>
        <p:nvPicPr>
          <p:cNvPr id="4" name="cx37b.jpg" descr="id:2147508423;FounderCES"/>
          <p:cNvPicPr/>
          <p:nvPr/>
        </p:nvPicPr>
        <p:blipFill>
          <a:blip r:embed="rId2"/>
          <a:stretch>
            <a:fillRect/>
          </a:stretch>
        </p:blipFill>
        <p:spPr>
          <a:xfrm>
            <a:off x="3930157" y="2214128"/>
            <a:ext cx="1087748" cy="1177769"/>
          </a:xfrm>
          <a:prstGeom prst="rect">
            <a:avLst/>
          </a:prstGeom>
        </p:spPr>
      </p:pic>
      <p:pic>
        <p:nvPicPr>
          <p:cNvPr id="5" name="cx37c.jpg" descr="id:2147508430;FounderCES"/>
          <p:cNvPicPr/>
          <p:nvPr/>
        </p:nvPicPr>
        <p:blipFill>
          <a:blip r:embed="rId3"/>
          <a:stretch>
            <a:fillRect/>
          </a:stretch>
        </p:blipFill>
        <p:spPr>
          <a:xfrm>
            <a:off x="7472259" y="2214128"/>
            <a:ext cx="855195" cy="1177769"/>
          </a:xfrm>
          <a:prstGeom prst="rect">
            <a:avLst/>
          </a:prstGeom>
        </p:spPr>
      </p:pic>
      <p:pic>
        <p:nvPicPr>
          <p:cNvPr id="6" name="cx37d.jpg" descr="id:2147508437;FounderCES"/>
          <p:cNvPicPr/>
          <p:nvPr/>
        </p:nvPicPr>
        <p:blipFill>
          <a:blip r:embed="rId4"/>
          <a:stretch>
            <a:fillRect/>
          </a:stretch>
        </p:blipFill>
        <p:spPr>
          <a:xfrm>
            <a:off x="10559702" y="2214128"/>
            <a:ext cx="1139189" cy="1177769"/>
          </a:xfrm>
          <a:prstGeom prst="rect">
            <a:avLst/>
          </a:prstGeom>
        </p:spPr>
      </p:pic>
      <p:pic>
        <p:nvPicPr>
          <p:cNvPr id="7" name="图片 6"/>
          <p:cNvPicPr>
            <a:picLocks noChangeAspect="1"/>
          </p:cNvPicPr>
          <p:nvPr/>
        </p:nvPicPr>
        <p:blipFill>
          <a:blip r:embed="rId5"/>
          <a:stretch>
            <a:fillRect/>
          </a:stretch>
        </p:blipFill>
        <p:spPr>
          <a:xfrm>
            <a:off x="1928073" y="1556090"/>
            <a:ext cx="3425991" cy="405261"/>
          </a:xfrm>
          <a:prstGeom prst="rect">
            <a:avLst/>
          </a:prstGeom>
        </p:spPr>
      </p:pic>
      <p:sp>
        <p:nvSpPr>
          <p:cNvPr id="8" name="文本框 7"/>
          <p:cNvSpPr txBox="1"/>
          <p:nvPr/>
        </p:nvSpPr>
        <p:spPr>
          <a:xfrm>
            <a:off x="876460" y="1503379"/>
            <a:ext cx="407484" cy="461665"/>
          </a:xfrm>
          <a:prstGeom prst="rect">
            <a:avLst/>
          </a:prstGeom>
          <a:noFill/>
        </p:spPr>
        <p:txBody>
          <a:bodyPr wrap="none" rtlCol="0">
            <a:spAutoFit/>
          </a:bodyPr>
          <a:lstStyle/>
          <a:p>
            <a:pPr algn="ctr"/>
            <a:r>
              <a:rPr lang="en-US" altLang="zh-CN" sz="2400" dirty="0" smtClean="0"/>
              <a:t>A</a:t>
            </a:r>
            <a:endParaRPr lang="zh-CN" altLang="en-US" sz="2400" b="1" kern="100" dirty="0">
              <a:solidFill>
                <a:srgbClr val="FF0000"/>
              </a:solidFill>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9">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2736913"/>
            <a:ext cx="11485848" cy="1130246"/>
          </a:xfrm>
        </p:spPr>
        <p:txBody>
          <a:bodyPr/>
          <a:lstStyle/>
          <a:p>
            <a:r>
              <a:rPr lang="en-US" altLang="zh-CN" b="1" dirty="0" smtClean="0">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latin typeface="Times New Roman" panose="02020603050405020304" pitchFamily="18" charset="0"/>
                <a:ea typeface="楷体" panose="02010609060101010101" pitchFamily="49" charset="-122"/>
                <a:cs typeface="Times New Roman" panose="02020603050405020304" pitchFamily="18" charset="0"/>
              </a:rPr>
              <a:t>本文</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讲述了全球气温升高导致南极的植被面积快速增长</a:t>
            </a:r>
            <a:r>
              <a:rPr lang="zh-CN" altLang="zh-CN" b="1" dirty="0">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这对南极的生态造成了极大的威胁。</a:t>
            </a:r>
            <a:endParaRPr lang="zh-CN" altLang="en-US" dirty="0"/>
          </a:p>
        </p:txBody>
      </p:sp>
      <p:pic>
        <p:nvPicPr>
          <p:cNvPr id="3" name="语篇导航-DA.eps" descr="id:2147486385;FounderCES"/>
          <p:cNvPicPr/>
          <p:nvPr/>
        </p:nvPicPr>
        <p:blipFill>
          <a:blip r:embed="rId1"/>
          <a:stretch>
            <a:fillRect/>
          </a:stretch>
        </p:blipFill>
        <p:spPr>
          <a:xfrm>
            <a:off x="577736" y="2816869"/>
            <a:ext cx="1917070" cy="468115"/>
          </a:xfrm>
          <a:prstGeom prst="rect">
            <a:avLst/>
          </a:prstGeom>
        </p:spPr>
      </p:pic>
      <p:pic>
        <p:nvPicPr>
          <p:cNvPr id="4" name="图片 3"/>
          <p:cNvPicPr>
            <a:picLocks noChangeAspect="1"/>
          </p:cNvPicPr>
          <p:nvPr/>
        </p:nvPicPr>
        <p:blipFill>
          <a:blip r:embed="rId2"/>
          <a:stretch>
            <a:fillRect/>
          </a:stretch>
        </p:blipFill>
        <p:spPr>
          <a:xfrm>
            <a:off x="785063" y="1268760"/>
            <a:ext cx="10620287" cy="1310625"/>
          </a:xfrm>
          <a:prstGeom prst="rect">
            <a:avLst/>
          </a:prstGeom>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541270"/>
            <a:ext cx="11485848" cy="3969385"/>
          </a:xfrm>
        </p:spPr>
        <p:txBody>
          <a:bodyPr/>
          <a:lstStyle/>
          <a:p>
            <a:pPr indent="609600" hangingPunct="0">
              <a:spcAft>
                <a:spcPts val="0"/>
              </a:spcAft>
              <a:tabLst>
                <a:tab pos="4050665" algn="l"/>
                <a:tab pos="7021195" algn="l"/>
                <a:tab pos="963168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About 40 years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ago, satellites</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saw a few small areas of vegetation in the Antarctic Peninsula. These plants covered about 740 square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metres</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hangingPunct="0">
              <a:spcAft>
                <a:spcPts val="0"/>
              </a:spcAft>
              <a:tabLst>
                <a:tab pos="4050665" algn="l"/>
                <a:tab pos="7021195" algn="l"/>
                <a:tab pos="963168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Since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then, however, the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land has been turning green quickly. A new study shows that mosses have taken up more than 12 million square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metres</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—nearly four times the size of New York’s Central Park</a:t>
            </a:r>
            <a:r>
              <a:rPr lang="en-US"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Based on satellite pictures from 1986 to 2021,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study shows that the greening has sped up by 30 percent since 2016. That’s fast enough to cover nearly 75 football fields per year</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790814"/>
            <a:ext cx="11485848" cy="2861310"/>
          </a:xfrm>
        </p:spPr>
        <p:txBody>
          <a:bodyPr/>
          <a:lstStyle/>
          <a:p>
            <a:pPr indent="609600" hangingPunct="0">
              <a:spcAft>
                <a:spcPts val="0"/>
              </a:spcAft>
              <a:tabLst>
                <a:tab pos="4050665" algn="l"/>
                <a:tab pos="7021195" algn="l"/>
                <a:tab pos="963168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“Our findings show that the effect of climate change has no limit in its reach,” said Thomas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Roland, an</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environmental scientist. “Even in the most faraway and lonely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land,the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landscape is changing.” The Antarctic is the coldest place on earth. But it has recently been troubled by extreme heat events. This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summer,a</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record-breaking heat wave hit parts of the Antarctic. Temperatures were about 10℃ higher than normal in mid-July.</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6185535"/>
          </a:xfrm>
        </p:spPr>
        <p:txBody>
          <a:bodyPr/>
          <a:lstStyle/>
          <a:p>
            <a:pPr indent="609600" hangingPunct="0">
              <a:spcAft>
                <a:spcPts val="0"/>
              </a:spcAft>
              <a:tabLst>
                <a:tab pos="4050665" algn="l"/>
                <a:tab pos="7021195" algn="l"/>
                <a:tab pos="963168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As the planet heats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up, Antarctica</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will keep on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warming, which</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means this greening may happen faster. The more the peninsula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greens,the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more soil will form. Non-native plants will probably take root in the land. Antarctica’s native wildlife and ecological system can be in danger as a result. “Seeds and small pieces of plants can easily find their way along with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tourists,birds</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and the wind,” Roland said. The plant cover could reduce the Antarctic’s ability to reflect the sun’s heat energy back into space. That’s because darker surfaces take in more heat.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hangingPunct="0">
              <a:spcAft>
                <a:spcPts val="0"/>
              </a:spcAft>
              <a:tabLst>
                <a:tab pos="4050665" algn="l"/>
                <a:tab pos="7021195" algn="l"/>
                <a:tab pos="963168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present,the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Antarctic landscape is still almost all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snow,ice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and rock. In the long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run,however, </a:t>
            </a:r>
            <a:r>
              <a:rPr lang="en-US" altLang="zh-CN" b="1" u="sng" dirty="0" err="1">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they</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could help further encourage the growth of plants as the climate continues to warm. “The landscape in the Antarctic could be changed forever,” said another scientist.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1"/>
          <p:cNvSpPr txBox="1"/>
          <p:nvPr/>
        </p:nvSpPr>
        <p:spPr bwMode="auto">
          <a:xfrm>
            <a:off x="360854" y="4603010"/>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a:spcAft>
                <a:spcPts val="0"/>
              </a:spcAft>
            </a:pPr>
            <a:r>
              <a:rPr lang="en-US" altLang="zh-CN" b="1">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细节理解题。根据</a:t>
            </a:r>
            <a:r>
              <a:rPr lang="en-US" altLang="zh-CN" b="1">
                <a:solidFill>
                  <a:srgbClr val="FF0000"/>
                </a:solidFill>
                <a:latin typeface="Times New Roman" panose="02020603050405020304" pitchFamily="18" charset="0"/>
                <a:ea typeface="宋体" panose="02010600030101010101" pitchFamily="2" charset="-122"/>
              </a:rPr>
              <a:t>“About 40 years ago</a:t>
            </a:r>
            <a:r>
              <a:rPr lang="en-US" altLang="zh-CN" b="1">
                <a:solidFill>
                  <a:srgbClr val="FF0000"/>
                </a:solidFill>
                <a:latin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rPr>
              <a:t> These plants covered about 740 square metres</a:t>
            </a:r>
            <a:r>
              <a:rPr lang="en-US" altLang="zh-CN" b="1">
                <a:solidFill>
                  <a:srgbClr val="FF0000"/>
                </a:solidFill>
                <a:latin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可知，大约</a:t>
            </a:r>
            <a:r>
              <a:rPr lang="en-US" altLang="zh-CN" b="1">
                <a:solidFill>
                  <a:srgbClr val="FF0000"/>
                </a:solidFill>
                <a:latin typeface="Times New Roman" panose="02020603050405020304" pitchFamily="18" charset="0"/>
                <a:ea typeface="宋体" panose="02010600030101010101" pitchFamily="2" charset="-122"/>
              </a:rPr>
              <a:t>40</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年前，南极半岛的植被有约</a:t>
            </a:r>
            <a:r>
              <a:rPr lang="en-US" altLang="zh-CN" b="1">
                <a:solidFill>
                  <a:srgbClr val="FF0000"/>
                </a:solidFill>
                <a:latin typeface="Times New Roman" panose="02020603050405020304" pitchFamily="18" charset="0"/>
                <a:ea typeface="宋体" panose="02010600030101010101" pitchFamily="2" charset="-122"/>
              </a:rPr>
              <a:t>740</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平方米。故选</a:t>
            </a:r>
            <a:r>
              <a:rPr lang="en-US" altLang="zh-CN" b="1">
                <a:solidFill>
                  <a:srgbClr val="FF0000"/>
                </a:solidFill>
                <a:latin typeface="Times New Roman" panose="02020603050405020304" pitchFamily="18" charset="0"/>
                <a:ea typeface="宋体" panose="02010600030101010101" pitchFamily="2" charset="-122"/>
              </a:rPr>
              <a:t>A</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2" name="内容占位符 1"/>
          <p:cNvSpPr>
            <a:spLocks noGrp="1"/>
          </p:cNvSpPr>
          <p:nvPr>
            <p:ph idx="1"/>
          </p:nvPr>
        </p:nvSpPr>
        <p:spPr>
          <a:xfrm>
            <a:off x="360854" y="1309449"/>
            <a:ext cx="11485848" cy="3349956"/>
          </a:xfrm>
        </p:spPr>
        <p:txBody>
          <a:bodyPr/>
          <a:lstStyle/>
          <a:p>
            <a:pPr hangingPunct="0">
              <a:spcAft>
                <a:spcPts val="0"/>
              </a:spcAft>
              <a:tabLst>
                <a:tab pos="4050665" algn="l"/>
                <a:tab pos="7021195" algn="l"/>
                <a:tab pos="963168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dirty="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was the size of the vegetation in the Antarctic Peninsula about 40 years ago</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050665" algn="l"/>
                <a:tab pos="7021195" algn="l"/>
                <a:tab pos="963168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About 740 square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metres</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050665" algn="l"/>
                <a:tab pos="7021195" algn="l"/>
                <a:tab pos="963168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 More than 75 football fields.</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050665" algn="l"/>
                <a:tab pos="7021195" algn="l"/>
                <a:tab pos="963168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More than 12 million square meters.</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050665" algn="l"/>
                <a:tab pos="7021195" algn="l"/>
                <a:tab pos="963168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 About the size of New York’s Central Park.</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文本框 2"/>
          <p:cNvSpPr txBox="1"/>
          <p:nvPr/>
        </p:nvSpPr>
        <p:spPr>
          <a:xfrm>
            <a:off x="876460" y="1409372"/>
            <a:ext cx="407484" cy="461665"/>
          </a:xfrm>
          <a:prstGeom prst="rect">
            <a:avLst/>
          </a:prstGeom>
          <a:noFill/>
        </p:spPr>
        <p:txBody>
          <a:bodyPr wrap="none" rtlCol="0">
            <a:spAutoFit/>
          </a:bodyPr>
          <a:lstStyle/>
          <a:p>
            <a:pPr algn="ctr"/>
            <a:r>
              <a:rPr lang="en-US" altLang="zh-CN" sz="2400" dirty="0" smtClean="0"/>
              <a:t>A</a:t>
            </a:r>
            <a:endParaRPr lang="zh-CN" altLang="en-US" sz="2400" b="1" kern="100" dirty="0">
              <a:solidFill>
                <a:srgbClr val="FF0000"/>
              </a:solidFill>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内容占位符 1"/>
          <p:cNvSpPr txBox="1"/>
          <p:nvPr/>
        </p:nvSpPr>
        <p:spPr bwMode="auto">
          <a:xfrm>
            <a:off x="360854" y="3501008"/>
            <a:ext cx="11485848" cy="22382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a:spcAft>
                <a:spcPts val="0"/>
              </a:spcAft>
            </a:pPr>
            <a:r>
              <a:rPr lang="en-US" altLang="zh-CN" b="1">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段落大意题。根据</a:t>
            </a:r>
            <a:r>
              <a:rPr lang="en-US" altLang="zh-CN" b="1">
                <a:solidFill>
                  <a:srgbClr val="FF0000"/>
                </a:solidFill>
                <a:latin typeface="Times New Roman" panose="02020603050405020304" pitchFamily="18" charset="0"/>
                <a:ea typeface="宋体" panose="02010600030101010101" pitchFamily="2" charset="-122"/>
              </a:rPr>
              <a:t>“Even in the most faraway and lonely land,the landscape is changing</a:t>
            </a:r>
            <a:r>
              <a:rPr lang="en-US" altLang="zh-CN" b="1">
                <a:solidFill>
                  <a:srgbClr val="FF0000"/>
                </a:solidFill>
                <a:latin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以及</a:t>
            </a:r>
            <a:r>
              <a:rPr lang="en-US" altLang="zh-CN" b="1">
                <a:solidFill>
                  <a:srgbClr val="FF0000"/>
                </a:solidFill>
                <a:latin typeface="Times New Roman" panose="02020603050405020304" pitchFamily="18" charset="0"/>
                <a:ea typeface="宋体" panose="02010600030101010101" pitchFamily="2" charset="-122"/>
              </a:rPr>
              <a:t>“But it has recently been troubled by extreme heat events</a:t>
            </a:r>
            <a:r>
              <a:rPr lang="en-US" altLang="zh-CN" b="1">
                <a:solidFill>
                  <a:srgbClr val="FF0000"/>
                </a:solidFill>
                <a:latin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可知，因为受到了极端高温事件的困扰，南极植被面积增长，所以第三段解释了南极植被面积增长的原因。故选</a:t>
            </a:r>
            <a:r>
              <a:rPr lang="en-US" altLang="zh-CN" b="1">
                <a:solidFill>
                  <a:srgbClr val="FF0000"/>
                </a:solidFill>
                <a:latin typeface="Times New Roman" panose="02020603050405020304" pitchFamily="18" charset="0"/>
                <a:ea typeface="宋体" panose="02010600030101010101" pitchFamily="2" charset="-122"/>
              </a:rPr>
              <a:t>B</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2" name="内容占位符 1"/>
          <p:cNvSpPr>
            <a:spLocks noGrp="1"/>
          </p:cNvSpPr>
          <p:nvPr>
            <p:ph idx="1"/>
          </p:nvPr>
        </p:nvSpPr>
        <p:spPr>
          <a:xfrm>
            <a:off x="360854" y="746120"/>
            <a:ext cx="11485848" cy="2862322"/>
          </a:xfrm>
        </p:spPr>
        <p:txBody>
          <a:bodyPr/>
          <a:lstStyle/>
          <a:p>
            <a:pPr hangingPunct="0">
              <a:spcAft>
                <a:spcPts val="0"/>
              </a:spcAft>
              <a:tabLst>
                <a:tab pos="5019675" algn="l"/>
                <a:tab pos="7019925" algn="l"/>
                <a:tab pos="9631045"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dirty="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Paragraph 3 explains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050665" algn="l"/>
                <a:tab pos="7021195" algn="l"/>
                <a:tab pos="963168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how Thomas found the Antarctic</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050665" algn="l"/>
                <a:tab pos="7021195" algn="l"/>
                <a:tab pos="963168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 why the Antarctic keeps greening</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050665" algn="l"/>
                <a:tab pos="7021195" algn="l"/>
                <a:tab pos="963168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why the Antarctic is the coldest place</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050665" algn="l"/>
                <a:tab pos="7021195" algn="l"/>
                <a:tab pos="963168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 how the landscape in the Antarctic changes</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1"/>
          <a:stretch>
            <a:fillRect/>
          </a:stretch>
        </p:blipFill>
        <p:spPr>
          <a:xfrm>
            <a:off x="1946735" y="908720"/>
            <a:ext cx="3508750" cy="389471"/>
          </a:xfrm>
          <a:prstGeom prst="rect">
            <a:avLst/>
          </a:prstGeom>
        </p:spPr>
      </p:pic>
      <p:sp>
        <p:nvSpPr>
          <p:cNvPr id="4" name="文本框 3"/>
          <p:cNvSpPr txBox="1"/>
          <p:nvPr/>
        </p:nvSpPr>
        <p:spPr>
          <a:xfrm>
            <a:off x="885277" y="846043"/>
            <a:ext cx="389850" cy="461665"/>
          </a:xfrm>
          <a:prstGeom prst="rect">
            <a:avLst/>
          </a:prstGeom>
          <a:noFill/>
        </p:spPr>
        <p:txBody>
          <a:bodyPr wrap="none" rtlCol="0">
            <a:spAutoFit/>
          </a:bodyPr>
          <a:lstStyle/>
          <a:p>
            <a:pPr algn="ctr"/>
            <a:r>
              <a:rPr lang="en-US" altLang="zh-CN" sz="2400" dirty="0" smtClean="0"/>
              <a:t>B</a:t>
            </a:r>
            <a:endParaRPr lang="zh-CN" altLang="en-US" sz="2400" b="1" kern="100" dirty="0">
              <a:solidFill>
                <a:srgbClr val="FF0000"/>
              </a:solidFill>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内容占位符 1"/>
          <p:cNvSpPr txBox="1"/>
          <p:nvPr/>
        </p:nvSpPr>
        <p:spPr bwMode="auto">
          <a:xfrm>
            <a:off x="353228" y="3613560"/>
            <a:ext cx="11485848" cy="11988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a:spcAft>
                <a:spcPts val="0"/>
              </a:spcAft>
            </a:pPr>
            <a:r>
              <a:rPr lang="en-US" altLang="zh-CN" b="1">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代词指代题。根据</a:t>
            </a:r>
            <a:r>
              <a:rPr lang="en-US" altLang="zh-CN" b="1">
                <a:solidFill>
                  <a:srgbClr val="FF0000"/>
                </a:solidFill>
                <a:latin typeface="Times New Roman" panose="02020603050405020304" pitchFamily="18" charset="0"/>
                <a:ea typeface="宋体" panose="02010600030101010101" pitchFamily="2" charset="-122"/>
              </a:rPr>
              <a:t>“At present,the Antarctic landscape is still almost all snow,ice and rock</a:t>
            </a:r>
            <a:r>
              <a:rPr lang="en-US" altLang="zh-CN" b="1">
                <a:solidFill>
                  <a:srgbClr val="FF0000"/>
                </a:solidFill>
                <a:latin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a:t>
            </a:r>
            <a:r>
              <a:rPr lang="en-US" altLang="zh-CN" b="1">
                <a:solidFill>
                  <a:srgbClr val="FF0000"/>
                </a:solidFill>
                <a:latin typeface="Times New Roman" panose="02020603050405020304" pitchFamily="18" charset="0"/>
                <a:ea typeface="宋体" panose="02010600030101010101" pitchFamily="2" charset="-122"/>
              </a:rPr>
              <a:t>,they</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指代的是</a:t>
            </a:r>
            <a:r>
              <a:rPr lang="en-US" altLang="zh-CN" b="1">
                <a:solidFill>
                  <a:srgbClr val="FF0000"/>
                </a:solidFill>
                <a:latin typeface="Times New Roman" panose="02020603050405020304" pitchFamily="18" charset="0"/>
                <a:ea typeface="宋体" panose="02010600030101010101" pitchFamily="2" charset="-122"/>
              </a:rPr>
              <a:t>“snow, ice and rock”</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。故选</a:t>
            </a:r>
            <a:r>
              <a:rPr lang="en-US" altLang="zh-CN" b="1">
                <a:solidFill>
                  <a:srgbClr val="FF0000"/>
                </a:solidFill>
                <a:latin typeface="Times New Roman" panose="02020603050405020304" pitchFamily="18" charset="0"/>
                <a:ea typeface="宋体" panose="02010600030101010101" pitchFamily="2" charset="-122"/>
              </a:rPr>
              <a:t>A</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2" name="内容占位符 1"/>
          <p:cNvSpPr>
            <a:spLocks noGrp="1"/>
          </p:cNvSpPr>
          <p:nvPr>
            <p:ph idx="1"/>
          </p:nvPr>
        </p:nvSpPr>
        <p:spPr>
          <a:xfrm>
            <a:off x="353228" y="1948190"/>
            <a:ext cx="11485848" cy="1753235"/>
          </a:xfrm>
        </p:spPr>
        <p:txBody>
          <a:bodyPr/>
          <a:lstStyle/>
          <a:p>
            <a:pPr hangingPunct="0">
              <a:spcAft>
                <a:spcPts val="0"/>
              </a:spcAft>
              <a:tabLst>
                <a:tab pos="5019675" algn="l"/>
                <a:tab pos="7019925" algn="l"/>
                <a:tab pos="9631045"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What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does the underlined word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they</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refer to?</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54675" algn="l"/>
                <a:tab pos="7019925" algn="l"/>
                <a:tab pos="963104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Snow, ice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and rock.	B. Plants.</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54675" algn="l"/>
                <a:tab pos="7019925" algn="l"/>
                <a:tab pos="963104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Tourists, birds</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and wind.	D. Scientists.</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1"/>
          <a:stretch>
            <a:fillRect/>
          </a:stretch>
        </p:blipFill>
        <p:spPr>
          <a:xfrm>
            <a:off x="1918986" y="2047881"/>
            <a:ext cx="3592530" cy="448184"/>
          </a:xfrm>
          <a:prstGeom prst="rect">
            <a:avLst/>
          </a:prstGeom>
        </p:spPr>
      </p:pic>
      <p:sp>
        <p:nvSpPr>
          <p:cNvPr id="4" name="文本框 3"/>
          <p:cNvSpPr txBox="1"/>
          <p:nvPr/>
        </p:nvSpPr>
        <p:spPr>
          <a:xfrm>
            <a:off x="868834" y="2048113"/>
            <a:ext cx="407484" cy="461665"/>
          </a:xfrm>
          <a:prstGeom prst="rect">
            <a:avLst/>
          </a:prstGeom>
          <a:noFill/>
        </p:spPr>
        <p:txBody>
          <a:bodyPr wrap="none" rtlCol="0">
            <a:spAutoFit/>
          </a:bodyPr>
          <a:lstStyle/>
          <a:p>
            <a:pPr algn="ctr"/>
            <a:r>
              <a:rPr lang="en-US" altLang="zh-CN" sz="2400" dirty="0" smtClean="0"/>
              <a:t>A</a:t>
            </a:r>
            <a:endParaRPr lang="zh-CN" altLang="en-US" sz="2400" b="1" kern="100" dirty="0">
              <a:solidFill>
                <a:srgbClr val="FF0000"/>
              </a:solidFill>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内容占位符 1"/>
          <p:cNvSpPr txBox="1"/>
          <p:nvPr/>
        </p:nvSpPr>
        <p:spPr bwMode="auto">
          <a:xfrm>
            <a:off x="360854" y="4049012"/>
            <a:ext cx="11485848" cy="22382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a:spcAft>
                <a:spcPts val="0"/>
              </a:spcAft>
            </a:pPr>
            <a:r>
              <a:rPr lang="en-US" altLang="zh-CN" b="1">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写作意图题。通读全文可知，作者先描述南极的植被面积增长，再解释造成植被面积增长的原因是全球气候变暖，最后又描述南极的绿化对南极的生态造成的重大危险。因此作者写这篇文章的目的是警告人们南极的生态正在恶化，呼吁人们保护环境。故选</a:t>
            </a:r>
            <a:r>
              <a:rPr lang="en-US" altLang="zh-CN" b="1">
                <a:solidFill>
                  <a:srgbClr val="FF0000"/>
                </a:solidFill>
                <a:latin typeface="Times New Roman" panose="02020603050405020304" pitchFamily="18" charset="0"/>
                <a:ea typeface="宋体" panose="02010600030101010101" pitchFamily="2" charset="-122"/>
              </a:rPr>
              <a:t>C</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2" name="内容占位符 1"/>
          <p:cNvSpPr>
            <a:spLocks noGrp="1"/>
          </p:cNvSpPr>
          <p:nvPr>
            <p:ph idx="1"/>
          </p:nvPr>
        </p:nvSpPr>
        <p:spPr>
          <a:xfrm>
            <a:off x="360854" y="746120"/>
            <a:ext cx="11485848" cy="2861310"/>
          </a:xfrm>
        </p:spPr>
        <p:txBody>
          <a:bodyPr/>
          <a:lstStyle/>
          <a:p>
            <a:pPr hangingPunct="0">
              <a:spcAft>
                <a:spcPts val="0"/>
              </a:spcAft>
              <a:tabLst>
                <a:tab pos="5382895" algn="l"/>
                <a:tab pos="7019925" algn="l"/>
                <a:tab pos="9631045"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What’s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writer’s purpose in writing the text?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050665" algn="l"/>
                <a:tab pos="7021195" algn="l"/>
                <a:tab pos="963168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To describe the greening in the Antarctic.</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050665" algn="l"/>
                <a:tab pos="7021195" algn="l"/>
                <a:tab pos="963168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 To explain the reasons for climate change.</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050665" algn="l"/>
                <a:tab pos="7021195" algn="l"/>
                <a:tab pos="963168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To warn people of the ecological changes in Antarctic.</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050665" algn="l"/>
                <a:tab pos="7021195" algn="l"/>
                <a:tab pos="963168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 To call on people to do more research on the peninsula.</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1"/>
          <a:stretch>
            <a:fillRect/>
          </a:stretch>
        </p:blipFill>
        <p:spPr>
          <a:xfrm>
            <a:off x="1908083" y="895430"/>
            <a:ext cx="3923202" cy="401856"/>
          </a:xfrm>
          <a:prstGeom prst="rect">
            <a:avLst/>
          </a:prstGeom>
        </p:spPr>
      </p:pic>
      <p:sp>
        <p:nvSpPr>
          <p:cNvPr id="4" name="文本框 3"/>
          <p:cNvSpPr txBox="1"/>
          <p:nvPr/>
        </p:nvSpPr>
        <p:spPr>
          <a:xfrm>
            <a:off x="876460" y="846043"/>
            <a:ext cx="407484" cy="461665"/>
          </a:xfrm>
          <a:prstGeom prst="rect">
            <a:avLst/>
          </a:prstGeom>
          <a:noFill/>
        </p:spPr>
        <p:txBody>
          <a:bodyPr wrap="none" rtlCol="0">
            <a:spAutoFit/>
          </a:bodyPr>
          <a:lstStyle/>
          <a:p>
            <a:pPr algn="ctr"/>
            <a:r>
              <a:rPr lang="en-US" altLang="zh-CN" sz="2400" dirty="0" smtClean="0"/>
              <a:t>C</a:t>
            </a:r>
            <a:endParaRPr lang="zh-CN" altLang="en-US" sz="2400" b="1" kern="100" dirty="0">
              <a:solidFill>
                <a:srgbClr val="FF0000"/>
              </a:solidFill>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3386</Words>
  <Application>WPS 演示</Application>
  <PresentationFormat>自定义</PresentationFormat>
  <Paragraphs>60</Paragraphs>
  <Slides>10</Slides>
  <Notes>0</Notes>
  <HiddenSlides>0</HiddenSlides>
  <MMClips>0</MMClips>
  <ScaleCrop>false</ScaleCrop>
  <HeadingPairs>
    <vt:vector size="6" baseType="variant">
      <vt:variant>
        <vt:lpstr>已用的字体</vt:lpstr>
      </vt:variant>
      <vt:variant>
        <vt:i4>9</vt:i4>
      </vt:variant>
      <vt:variant>
        <vt:lpstr>主题</vt:lpstr>
      </vt:variant>
      <vt:variant>
        <vt:i4>1</vt:i4>
      </vt:variant>
      <vt:variant>
        <vt:lpstr>幻灯片标题</vt:lpstr>
      </vt:variant>
      <vt:variant>
        <vt:i4>10</vt:i4>
      </vt:variant>
    </vt:vector>
  </HeadingPairs>
  <TitlesOfParts>
    <vt:vector size="20" baseType="lpstr">
      <vt:lpstr>Arial</vt:lpstr>
      <vt:lpstr>宋体</vt:lpstr>
      <vt:lpstr>Wingdings</vt:lpstr>
      <vt:lpstr>Times New Roman</vt:lpstr>
      <vt:lpstr>楷体</vt:lpstr>
      <vt:lpstr>微软雅黑</vt:lpstr>
      <vt:lpstr>黑体</vt:lpstr>
      <vt:lpstr>Arial Unicode MS</vt:lpstr>
      <vt:lpstr>Calibri</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單行道</cp:lastModifiedBy>
  <cp:revision>463</cp:revision>
  <dcterms:created xsi:type="dcterms:W3CDTF">2020-11-06T05:24:00Z</dcterms:created>
  <dcterms:modified xsi:type="dcterms:W3CDTF">2025-09-18T06:22:10Z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2052-12.1.0.22529</vt:lpwstr>
  </property>
  <property fmtid="{D5CDD505-2E9C-101B-9397-08002B2CF9AE}" pid="3" name="ICV">
    <vt:lpwstr>183F53B07990440590EEDC2FFA382F57_12</vt:lpwstr>
  </property>
</Properties>
</file>